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5158" r:id="rId2"/>
  </p:sldMasterIdLst>
  <p:notesMasterIdLst>
    <p:notesMasterId r:id="rId10"/>
  </p:notesMasterIdLst>
  <p:sldIdLst>
    <p:sldId id="629" r:id="rId3"/>
    <p:sldId id="626" r:id="rId4"/>
    <p:sldId id="628" r:id="rId5"/>
    <p:sldId id="627" r:id="rId6"/>
    <p:sldId id="624" r:id="rId7"/>
    <p:sldId id="625" r:id="rId8"/>
    <p:sldId id="630" r:id="rId9"/>
  </p:sldIdLst>
  <p:sldSz cx="10693400" cy="7561263"/>
  <p:notesSz cx="6797675" cy="9926638"/>
  <p:defaultTextStyle>
    <a:defPPr>
      <a:defRPr lang="ru-RU"/>
    </a:defPPr>
    <a:lvl1pPr algn="l" defTabSz="103981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517525" indent="-60325" algn="l" defTabSz="103981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1039813" indent="-125413" algn="l" defTabSz="103981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560513" indent="-188913" algn="l" defTabSz="103981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2082800" indent="-254000" algn="l" defTabSz="1039813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E60000"/>
    <a:srgbClr val="66FF99"/>
    <a:srgbClr val="9900FF"/>
    <a:srgbClr val="99FF99"/>
    <a:srgbClr val="1BAF34"/>
    <a:srgbClr val="BE0404"/>
    <a:srgbClr val="CBE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43" autoAdjust="0"/>
    <p:restoredTop sz="94582" autoAdjust="0"/>
  </p:normalViewPr>
  <p:slideViewPr>
    <p:cSldViewPr showGuides="1">
      <p:cViewPr varScale="1">
        <p:scale>
          <a:sx n="97" d="100"/>
          <a:sy n="97" d="100"/>
        </p:scale>
        <p:origin x="-1650" y="-102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7"/>
        <p:guide pos="6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67" tIns="45735" rIns="91467" bIns="45735" rtlCol="0"/>
          <a:lstStyle>
            <a:lvl1pPr algn="l" defTabSz="104337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67" tIns="45735" rIns="91467" bIns="45735" rtlCol="0"/>
          <a:lstStyle>
            <a:lvl1pPr algn="r" defTabSz="104337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DBFE7E2-6916-414A-ABD8-E13508431CEF}" type="datetimeFigureOut">
              <a:rPr lang="ru-RU"/>
              <a:pPr>
                <a:defRPr/>
              </a:pPr>
              <a:t>12.09.2019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0413" y="736600"/>
            <a:ext cx="5276850" cy="3732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67" tIns="45735" rIns="91467" bIns="45735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6463"/>
            <a:ext cx="5438775" cy="4467225"/>
          </a:xfrm>
          <a:prstGeom prst="rect">
            <a:avLst/>
          </a:prstGeom>
        </p:spPr>
        <p:txBody>
          <a:bodyPr vert="horz" lIns="91467" tIns="45735" rIns="91467" bIns="45735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67" tIns="45735" rIns="91467" bIns="45735" rtlCol="0" anchor="b"/>
          <a:lstStyle>
            <a:lvl1pPr algn="l" defTabSz="104337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67" tIns="45735" rIns="91467" bIns="45735" rtlCol="0" anchor="b"/>
          <a:lstStyle>
            <a:lvl1pPr algn="r" defTabSz="1043370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4593644-FC37-4C01-BC5A-3743E8EF2F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625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39813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7525" algn="l" defTabSz="1039813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39813" algn="l" defTabSz="1039813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0513" algn="l" defTabSz="1039813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2800" algn="l" defTabSz="1039813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6719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064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49408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0751" algn="l" defTabSz="1042688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66763" y="744419"/>
            <a:ext cx="5264150" cy="372209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C27BC-0716-421E-B1AA-A349AC206563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94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25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3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6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0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7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94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0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8182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344" indent="0">
              <a:buNone/>
              <a:defRPr sz="3200"/>
            </a:lvl2pPr>
            <a:lvl3pPr marL="1042688" indent="0">
              <a:buNone/>
              <a:defRPr sz="2700"/>
            </a:lvl3pPr>
            <a:lvl4pPr marL="1564032" indent="0">
              <a:buNone/>
              <a:defRPr sz="2300"/>
            </a:lvl4pPr>
            <a:lvl5pPr marL="2085376" indent="0">
              <a:buNone/>
              <a:defRPr sz="2300"/>
            </a:lvl5pPr>
            <a:lvl6pPr marL="2606719" indent="0">
              <a:buNone/>
              <a:defRPr sz="2300"/>
            </a:lvl6pPr>
            <a:lvl7pPr marL="3128064" indent="0">
              <a:buNone/>
              <a:defRPr sz="2300"/>
            </a:lvl7pPr>
            <a:lvl8pPr marL="3649408" indent="0">
              <a:buNone/>
              <a:defRPr sz="2300"/>
            </a:lvl8pPr>
            <a:lvl9pPr marL="4170751" indent="0">
              <a:buNone/>
              <a:defRPr sz="23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344" indent="0">
              <a:buNone/>
              <a:defRPr sz="1400"/>
            </a:lvl2pPr>
            <a:lvl3pPr marL="1042688" indent="0">
              <a:buNone/>
              <a:defRPr sz="1100"/>
            </a:lvl3pPr>
            <a:lvl4pPr marL="1564032" indent="0">
              <a:buNone/>
              <a:defRPr sz="1000"/>
            </a:lvl4pPr>
            <a:lvl5pPr marL="2085376" indent="0">
              <a:buNone/>
              <a:defRPr sz="1000"/>
            </a:lvl5pPr>
            <a:lvl6pPr marL="2606719" indent="0">
              <a:buNone/>
              <a:defRPr sz="1000"/>
            </a:lvl6pPr>
            <a:lvl7pPr marL="3128064" indent="0">
              <a:buNone/>
              <a:defRPr sz="1000"/>
            </a:lvl7pPr>
            <a:lvl8pPr marL="3649408" indent="0">
              <a:buNone/>
              <a:defRPr sz="1000"/>
            </a:lvl8pPr>
            <a:lvl9pPr marL="41707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CAD7F-34A2-47E6-9829-22D9B45B348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11999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92D79-40D7-4A21-BDD9-6FF4A7AF63A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85461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1305B-6D46-44CB-9A94-57E7220695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63780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25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3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6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0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67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0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94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0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51510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>
            <a:noFill/>
          </a:ln>
          <a:extLst/>
        </p:spPr>
        <p:txBody>
          <a:bodyPr lIns="91408" tIns="45704" rIns="91408" bIns="45704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1042620">
              <a:defRPr/>
            </a:pPr>
            <a:endParaRPr lang="ru-RU" smtClean="0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52"/>
            <a:ext cx="856113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0235" indent="3175">
              <a:defRPr>
                <a:latin typeface="+mj-lt"/>
              </a:defRPr>
            </a:lvl2pPr>
            <a:lvl3pPr marL="628428" indent="-260258">
              <a:tabLst/>
              <a:defRPr>
                <a:latin typeface="+mj-lt"/>
              </a:defRPr>
            </a:lvl3pPr>
            <a:lvl4pPr marL="0" indent="360235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4"/>
            <a:ext cx="8580438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100BA1-5068-4EE4-A82D-AFEBF19155A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817119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52"/>
            <a:ext cx="856113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3410" indent="0">
              <a:defRPr>
                <a:latin typeface="+mj-lt"/>
              </a:defRPr>
            </a:lvl2pPr>
            <a:lvl3pPr marL="628428" indent="-260258">
              <a:defRPr>
                <a:latin typeface="+mj-lt"/>
              </a:defRPr>
            </a:lvl3pPr>
            <a:lvl4pPr marL="0" indent="360235">
              <a:defRPr>
                <a:latin typeface="+mj-lt"/>
              </a:defRPr>
            </a:lvl4pPr>
            <a:lvl5pPr marL="143459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54"/>
            <a:ext cx="8581268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1225E-2824-47CB-851C-BB2CDC9C852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33365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755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8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8" y="3781425"/>
            <a:ext cx="856113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34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68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0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37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71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0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94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0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96240-C457-4A28-B96D-5694070EFF5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7778413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60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3821B7-E9A2-4701-ABF6-347C4F12781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58542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7" y="1771650"/>
            <a:ext cx="4297419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44" indent="0">
              <a:buNone/>
              <a:defRPr sz="2300" b="1"/>
            </a:lvl2pPr>
            <a:lvl3pPr marL="1042688" indent="0">
              <a:buNone/>
              <a:defRPr sz="2100" b="1"/>
            </a:lvl3pPr>
            <a:lvl4pPr marL="1564032" indent="0">
              <a:buNone/>
              <a:defRPr sz="1800" b="1"/>
            </a:lvl4pPr>
            <a:lvl5pPr marL="2085376" indent="0">
              <a:buNone/>
              <a:defRPr sz="1800" b="1"/>
            </a:lvl5pPr>
            <a:lvl6pPr marL="2606719" indent="0">
              <a:buNone/>
              <a:defRPr sz="1800" b="1"/>
            </a:lvl6pPr>
            <a:lvl7pPr marL="3128064" indent="0">
              <a:buNone/>
              <a:defRPr sz="1800" b="1"/>
            </a:lvl7pPr>
            <a:lvl8pPr marL="3649408" indent="0">
              <a:buNone/>
              <a:defRPr sz="1800" b="1"/>
            </a:lvl8pPr>
            <a:lvl9pPr marL="41707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7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3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44" indent="0">
              <a:buNone/>
              <a:defRPr sz="2300" b="1"/>
            </a:lvl2pPr>
            <a:lvl3pPr marL="1042688" indent="0">
              <a:buNone/>
              <a:defRPr sz="2100" b="1"/>
            </a:lvl3pPr>
            <a:lvl4pPr marL="1564032" indent="0">
              <a:buNone/>
              <a:defRPr sz="1800" b="1"/>
            </a:lvl4pPr>
            <a:lvl5pPr marL="2085376" indent="0">
              <a:buNone/>
              <a:defRPr sz="1800" b="1"/>
            </a:lvl5pPr>
            <a:lvl6pPr marL="2606719" indent="0">
              <a:buNone/>
              <a:defRPr sz="1800" b="1"/>
            </a:lvl6pPr>
            <a:lvl7pPr marL="3128064" indent="0">
              <a:buNone/>
              <a:defRPr sz="1800" b="1"/>
            </a:lvl7pPr>
            <a:lvl8pPr marL="3649408" indent="0">
              <a:buNone/>
              <a:defRPr sz="1800" b="1"/>
            </a:lvl8pPr>
            <a:lvl9pPr marL="41707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3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F319F-5ADF-4911-8A11-E8860A9D76C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52574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D70AD-A436-4118-9DB3-BE3984908AB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4872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>
            <a:noFill/>
          </a:ln>
          <a:extLst/>
        </p:spPr>
        <p:txBody>
          <a:bodyPr lIns="91408" tIns="45704" rIns="91408" bIns="45704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1042620">
              <a:defRPr/>
            </a:pPr>
            <a:endParaRPr lang="ru-RU" smtClean="0"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52"/>
            <a:ext cx="856113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0235" indent="3175">
              <a:defRPr>
                <a:latin typeface="+mj-lt"/>
              </a:defRPr>
            </a:lvl2pPr>
            <a:lvl3pPr marL="628428" indent="-260258">
              <a:tabLst/>
              <a:defRPr>
                <a:latin typeface="+mj-lt"/>
              </a:defRPr>
            </a:lvl3pPr>
            <a:lvl4pPr marL="0" indent="360235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4"/>
            <a:ext cx="8580438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D5F99-8AE0-4483-81A6-5AD7B9A668C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175057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3"/>
            <a:ext cx="663575" cy="719137"/>
          </a:xfrm>
        </p:spPr>
        <p:txBody>
          <a:bodyPr/>
          <a:lstStyle>
            <a:lvl1pPr algn="ctr">
              <a:defRPr sz="2700" i="0">
                <a:solidFill>
                  <a:prstClr val="white"/>
                </a:solidFill>
                <a:latin typeface="+mj-lt"/>
              </a:defRPr>
            </a:lvl1pPr>
          </a:lstStyle>
          <a:p>
            <a:pPr>
              <a:defRPr/>
            </a:pPr>
            <a:fld id="{FE225B37-6781-4BA6-93E2-CE1151B1930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72362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3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3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344" indent="0">
              <a:buNone/>
              <a:defRPr sz="1400"/>
            </a:lvl2pPr>
            <a:lvl3pPr marL="1042688" indent="0">
              <a:buNone/>
              <a:defRPr sz="1100"/>
            </a:lvl3pPr>
            <a:lvl4pPr marL="1564032" indent="0">
              <a:buNone/>
              <a:defRPr sz="1000"/>
            </a:lvl4pPr>
            <a:lvl5pPr marL="2085376" indent="0">
              <a:buNone/>
              <a:defRPr sz="1000"/>
            </a:lvl5pPr>
            <a:lvl6pPr marL="2606719" indent="0">
              <a:buNone/>
              <a:defRPr sz="1000"/>
            </a:lvl6pPr>
            <a:lvl7pPr marL="3128064" indent="0">
              <a:buNone/>
              <a:defRPr sz="1000"/>
            </a:lvl7pPr>
            <a:lvl8pPr marL="3649408" indent="0">
              <a:buNone/>
              <a:defRPr sz="1000"/>
            </a:lvl8pPr>
            <a:lvl9pPr marL="41707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EAC95-A2AB-4B40-A5C3-1D4E94DD80D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728899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344" indent="0">
              <a:buNone/>
              <a:defRPr sz="3200"/>
            </a:lvl2pPr>
            <a:lvl3pPr marL="1042688" indent="0">
              <a:buNone/>
              <a:defRPr sz="2700"/>
            </a:lvl3pPr>
            <a:lvl4pPr marL="1564032" indent="0">
              <a:buNone/>
              <a:defRPr sz="2300"/>
            </a:lvl4pPr>
            <a:lvl5pPr marL="2085376" indent="0">
              <a:buNone/>
              <a:defRPr sz="2300"/>
            </a:lvl5pPr>
            <a:lvl6pPr marL="2606719" indent="0">
              <a:buNone/>
              <a:defRPr sz="2300"/>
            </a:lvl6pPr>
            <a:lvl7pPr marL="3128064" indent="0">
              <a:buNone/>
              <a:defRPr sz="2300"/>
            </a:lvl7pPr>
            <a:lvl8pPr marL="3649408" indent="0">
              <a:buNone/>
              <a:defRPr sz="2300"/>
            </a:lvl8pPr>
            <a:lvl9pPr marL="4170751" indent="0">
              <a:buNone/>
              <a:defRPr sz="23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344" indent="0">
              <a:buNone/>
              <a:defRPr sz="1400"/>
            </a:lvl2pPr>
            <a:lvl3pPr marL="1042688" indent="0">
              <a:buNone/>
              <a:defRPr sz="1100"/>
            </a:lvl3pPr>
            <a:lvl4pPr marL="1564032" indent="0">
              <a:buNone/>
              <a:defRPr sz="1000"/>
            </a:lvl4pPr>
            <a:lvl5pPr marL="2085376" indent="0">
              <a:buNone/>
              <a:defRPr sz="1000"/>
            </a:lvl5pPr>
            <a:lvl6pPr marL="2606719" indent="0">
              <a:buNone/>
              <a:defRPr sz="1000"/>
            </a:lvl6pPr>
            <a:lvl7pPr marL="3128064" indent="0">
              <a:buNone/>
              <a:defRPr sz="1000"/>
            </a:lvl7pPr>
            <a:lvl8pPr marL="3649408" indent="0">
              <a:buNone/>
              <a:defRPr sz="1000"/>
            </a:lvl8pPr>
            <a:lvl9pPr marL="41707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872656-491F-4441-9189-74C06BC9575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10421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8A2CEF-56D4-410A-AD43-9F6386D325B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736751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8DB02-7308-4CAE-B3F8-DF9A1233D1A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34454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8" y="1771652"/>
            <a:ext cx="8561139" cy="5324475"/>
          </a:xfrm>
        </p:spPr>
        <p:txBody>
          <a:bodyPr/>
          <a:lstStyle>
            <a:lvl1pPr marL="363410" indent="0">
              <a:buFontTx/>
              <a:buNone/>
              <a:defRPr b="1">
                <a:latin typeface="+mj-lt"/>
              </a:defRPr>
            </a:lvl1pPr>
            <a:lvl2pPr marL="363410" indent="0">
              <a:defRPr>
                <a:latin typeface="+mj-lt"/>
              </a:defRPr>
            </a:lvl2pPr>
            <a:lvl3pPr marL="628428" indent="-260258">
              <a:defRPr>
                <a:latin typeface="+mj-lt"/>
              </a:defRPr>
            </a:lvl3pPr>
            <a:lvl4pPr marL="0" indent="360235">
              <a:defRPr>
                <a:latin typeface="+mj-lt"/>
              </a:defRPr>
            </a:lvl4pPr>
            <a:lvl5pPr marL="1434593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54"/>
            <a:ext cx="8581268" cy="1219199"/>
          </a:xfrm>
        </p:spPr>
        <p:txBody>
          <a:bodyPr/>
          <a:lstStyle>
            <a:lvl1pPr marL="0" marR="0" indent="0" defTabSz="104268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17DFC-439B-4B3B-B770-F6FB007CCE4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0638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755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8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8" y="3781425"/>
            <a:ext cx="856113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34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68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0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37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671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0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494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075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9AF28-1FCC-452C-93A1-D7DD675913C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2802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60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C3B8F-D4EF-4571-8B57-CD9C60E10B3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3387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7" y="1771650"/>
            <a:ext cx="4297419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44" indent="0">
              <a:buNone/>
              <a:defRPr sz="2300" b="1"/>
            </a:lvl2pPr>
            <a:lvl3pPr marL="1042688" indent="0">
              <a:buNone/>
              <a:defRPr sz="2100" b="1"/>
            </a:lvl3pPr>
            <a:lvl4pPr marL="1564032" indent="0">
              <a:buNone/>
              <a:defRPr sz="1800" b="1"/>
            </a:lvl4pPr>
            <a:lvl5pPr marL="2085376" indent="0">
              <a:buNone/>
              <a:defRPr sz="1800" b="1"/>
            </a:lvl5pPr>
            <a:lvl6pPr marL="2606719" indent="0">
              <a:buNone/>
              <a:defRPr sz="1800" b="1"/>
            </a:lvl6pPr>
            <a:lvl7pPr marL="3128064" indent="0">
              <a:buNone/>
              <a:defRPr sz="1800" b="1"/>
            </a:lvl7pPr>
            <a:lvl8pPr marL="3649408" indent="0">
              <a:buNone/>
              <a:defRPr sz="1800" b="1"/>
            </a:lvl8pPr>
            <a:lvl9pPr marL="41707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7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3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344" indent="0">
              <a:buNone/>
              <a:defRPr sz="2300" b="1"/>
            </a:lvl2pPr>
            <a:lvl3pPr marL="1042688" indent="0">
              <a:buNone/>
              <a:defRPr sz="2100" b="1"/>
            </a:lvl3pPr>
            <a:lvl4pPr marL="1564032" indent="0">
              <a:buNone/>
              <a:defRPr sz="1800" b="1"/>
            </a:lvl4pPr>
            <a:lvl5pPr marL="2085376" indent="0">
              <a:buNone/>
              <a:defRPr sz="1800" b="1"/>
            </a:lvl5pPr>
            <a:lvl6pPr marL="2606719" indent="0">
              <a:buNone/>
              <a:defRPr sz="1800" b="1"/>
            </a:lvl6pPr>
            <a:lvl7pPr marL="3128064" indent="0">
              <a:buNone/>
              <a:defRPr sz="1800" b="1"/>
            </a:lvl7pPr>
            <a:lvl8pPr marL="3649408" indent="0">
              <a:buNone/>
              <a:defRPr sz="1800" b="1"/>
            </a:lvl8pPr>
            <a:lvl9pPr marL="4170751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3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9F21A-8B67-45E2-9BA7-DA45B19CA10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4669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43840-FCA1-4013-93C4-F4C764CF1E7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00239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3"/>
            <a:ext cx="663575" cy="719137"/>
          </a:xfrm>
        </p:spPr>
        <p:txBody>
          <a:bodyPr/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28A129B0-26A1-48B9-A982-6DCEB83EA77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9744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3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3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344" indent="0">
              <a:buNone/>
              <a:defRPr sz="1400"/>
            </a:lvl2pPr>
            <a:lvl3pPr marL="1042688" indent="0">
              <a:buNone/>
              <a:defRPr sz="1100"/>
            </a:lvl3pPr>
            <a:lvl4pPr marL="1564032" indent="0">
              <a:buNone/>
              <a:defRPr sz="1000"/>
            </a:lvl4pPr>
            <a:lvl5pPr marL="2085376" indent="0">
              <a:buNone/>
              <a:defRPr sz="1000"/>
            </a:lvl5pPr>
            <a:lvl6pPr marL="2606719" indent="0">
              <a:buNone/>
              <a:defRPr sz="1000"/>
            </a:lvl6pPr>
            <a:lvl7pPr marL="3128064" indent="0">
              <a:buNone/>
              <a:defRPr sz="1000"/>
            </a:lvl7pPr>
            <a:lvl8pPr marL="3649408" indent="0">
              <a:buNone/>
              <a:defRPr sz="1000"/>
            </a:lvl8pPr>
            <a:lvl9pPr marL="417075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210E2E-AC1B-4475-AA13-9055087FDF5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2941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88" y="539750"/>
            <a:ext cx="8588375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69" tIns="52135" rIns="104269" bIns="5213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54088" y="1763713"/>
            <a:ext cx="8588375" cy="533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69" tIns="52135" rIns="104269" bIns="521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l" defTabSz="1042688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ctr" defTabSz="1042688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 defTabSz="1042688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 sz="27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FDDDB6-7B7E-4A38-BC07-313D8622523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07" r:id="rId1"/>
    <p:sldLayoutId id="2147485208" r:id="rId2"/>
    <p:sldLayoutId id="2147485209" r:id="rId3"/>
    <p:sldLayoutId id="2147485210" r:id="rId4"/>
    <p:sldLayoutId id="2147485211" r:id="rId5"/>
    <p:sldLayoutId id="2147485197" r:id="rId6"/>
    <p:sldLayoutId id="2147485212" r:id="rId7"/>
    <p:sldLayoutId id="2147485213" r:id="rId8"/>
    <p:sldLayoutId id="2147485198" r:id="rId9"/>
    <p:sldLayoutId id="2147485199" r:id="rId10"/>
    <p:sldLayoutId id="2147485200" r:id="rId11"/>
    <p:sldLayoutId id="2147485201" r:id="rId12"/>
  </p:sldLayoutIdLst>
  <p:hf hdr="0" ftr="0" dt="0"/>
  <p:txStyles>
    <p:titleStyle>
      <a:lvl1pPr algn="l" defTabSz="1039813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39813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39813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39813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39813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7040" algn="l" defTabSz="1042620" rtl="0" fontAlgn="base">
        <a:lnSpc>
          <a:spcPts val="5198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4077" algn="l" defTabSz="1042620" rtl="0" fontAlgn="base">
        <a:lnSpc>
          <a:spcPts val="5198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1116" algn="l" defTabSz="1042620" rtl="0" fontAlgn="base">
        <a:lnSpc>
          <a:spcPts val="5198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8154" algn="l" defTabSz="1042620" rtl="0" fontAlgn="base">
        <a:lnSpc>
          <a:spcPts val="5198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0363" indent="-360363" algn="l" defTabSz="1039813" rtl="0" eaLnBrk="0" fontAlgn="base" hangingPunct="0">
        <a:spcBef>
          <a:spcPct val="20000"/>
        </a:spcBef>
        <a:spcAft>
          <a:spcPct val="0"/>
        </a:spcAft>
        <a:buFont typeface="Calibri" pitchFamily="34" charset="0"/>
        <a:buChar char="•"/>
        <a:defRPr sz="3700" kern="1200">
          <a:solidFill>
            <a:srgbClr val="005AA9"/>
          </a:solidFill>
          <a:latin typeface="+mj-lt"/>
          <a:ea typeface="+mn-ea"/>
          <a:cs typeface="+mn-cs"/>
        </a:defRPr>
      </a:lvl1pPr>
      <a:lvl2pPr marL="360363" indent="90488" algn="l" defTabSz="10398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09613" indent="-257175" algn="l" defTabSz="10398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597025" indent="-1236663" algn="just" defTabSz="1039813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buChar char="–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1925" indent="390525" algn="l" defTabSz="1039813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buChar char="»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7392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8735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0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1424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344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688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2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376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6719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064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9408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0751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88" y="539750"/>
            <a:ext cx="8588375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69" tIns="52135" rIns="104269" bIns="5213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954088" y="1763713"/>
            <a:ext cx="8588375" cy="533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4269" tIns="52135" rIns="104269" bIns="521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l" defTabSz="1042688" fontAlgn="auto">
              <a:spcBef>
                <a:spcPts val="0"/>
              </a:spcBef>
              <a:spcAft>
                <a:spcPts val="0"/>
              </a:spcAft>
              <a:defRPr sz="14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lIns="104269" tIns="52135" rIns="104269" bIns="52135" rtlCol="0" anchor="ctr"/>
          <a:lstStyle>
            <a:lvl1pPr algn="ctr" defTabSz="1042688" fontAlgn="auto">
              <a:spcBef>
                <a:spcPts val="0"/>
              </a:spcBef>
              <a:spcAft>
                <a:spcPts val="0"/>
              </a:spcAft>
              <a:defRPr sz="1400">
                <a:solidFill>
                  <a:prstClr val="black">
                    <a:tint val="75000"/>
                  </a:prst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 vert="horz" lIns="104269" tIns="52135" rIns="104269" bIns="52135" rtlCol="0" anchor="ctr">
            <a:normAutofit/>
          </a:bodyPr>
          <a:lstStyle>
            <a:lvl1pPr algn="ctr" defTabSz="1042688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 sz="2700">
                <a:solidFill>
                  <a:prstClr val="whit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325074F-3157-4F1D-B1CB-68C225CAA75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26" r:id="rId1"/>
    <p:sldLayoutId id="2147485227" r:id="rId2"/>
    <p:sldLayoutId id="2147485228" r:id="rId3"/>
    <p:sldLayoutId id="2147485229" r:id="rId4"/>
    <p:sldLayoutId id="2147485230" r:id="rId5"/>
    <p:sldLayoutId id="2147485202" r:id="rId6"/>
    <p:sldLayoutId id="2147485231" r:id="rId7"/>
    <p:sldLayoutId id="2147485232" r:id="rId8"/>
    <p:sldLayoutId id="2147485203" r:id="rId9"/>
    <p:sldLayoutId id="2147485204" r:id="rId10"/>
    <p:sldLayoutId id="2147485205" r:id="rId11"/>
    <p:sldLayoutId id="2147485206" r:id="rId12"/>
  </p:sldLayoutIdLst>
  <p:hf hdr="0" ftr="0" dt="0"/>
  <p:txStyles>
    <p:titleStyle>
      <a:lvl1pPr algn="l" defTabSz="1039813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39813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39813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39813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39813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7040" algn="l" defTabSz="1042620" rtl="0" fontAlgn="base">
        <a:lnSpc>
          <a:spcPts val="5198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4077" algn="l" defTabSz="1042620" rtl="0" fontAlgn="base">
        <a:lnSpc>
          <a:spcPts val="5198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1116" algn="l" defTabSz="1042620" rtl="0" fontAlgn="base">
        <a:lnSpc>
          <a:spcPts val="5198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8154" algn="l" defTabSz="1042620" rtl="0" fontAlgn="base">
        <a:lnSpc>
          <a:spcPts val="5198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0363" indent="-360363" algn="l" defTabSz="1039813" rtl="0" eaLnBrk="0" fontAlgn="base" hangingPunct="0">
        <a:spcBef>
          <a:spcPct val="20000"/>
        </a:spcBef>
        <a:spcAft>
          <a:spcPct val="0"/>
        </a:spcAft>
        <a:buFont typeface="Calibri" pitchFamily="34" charset="0"/>
        <a:buChar char="•"/>
        <a:defRPr sz="3700" kern="1200">
          <a:solidFill>
            <a:srgbClr val="005AA9"/>
          </a:solidFill>
          <a:latin typeface="+mj-lt"/>
          <a:ea typeface="+mn-ea"/>
          <a:cs typeface="+mn-cs"/>
        </a:defRPr>
      </a:lvl1pPr>
      <a:lvl2pPr marL="360363" indent="90488" algn="l" defTabSz="1039813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09613" indent="-257175" algn="l" defTabSz="1039813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597025" indent="-1236663" algn="just" defTabSz="1039813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buChar char="–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1925" indent="390525" algn="l" defTabSz="1039813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buChar char="»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7392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8735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080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1424" indent="-260672" algn="l" defTabSz="1042688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344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688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032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376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6719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064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49408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0751" algn="l" defTabSz="1042688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oleObject" Target="../embeddings/Microsoft_Excel_97-2003_Worksheet1.xls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6.png"/><Relationship Id="rId5" Type="http://schemas.openxmlformats.org/officeDocument/2006/relationships/oleObject" Target="../embeddings/Microsoft_Excel_97-2003_Worksheet2.xls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3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327" y="901700"/>
            <a:ext cx="1584325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2"/>
          <p:cNvSpPr txBox="1">
            <a:spLocks noChangeArrowheads="1"/>
          </p:cNvSpPr>
          <p:nvPr/>
        </p:nvSpPr>
        <p:spPr bwMode="auto">
          <a:xfrm>
            <a:off x="522164" y="4495011"/>
            <a:ext cx="9865096" cy="8485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789" tIns="54405" rIns="108789" bIns="54405">
            <a:spAutoFit/>
          </a:bodyPr>
          <a:lstStyle>
            <a:lvl1pPr defTabSz="1027113">
              <a:spcBef>
                <a:spcPct val="20000"/>
              </a:spcBef>
              <a:buFont typeface="+mj-lt"/>
              <a:defRPr sz="46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027113">
              <a:spcBef>
                <a:spcPct val="20000"/>
              </a:spcBef>
              <a:buFont typeface="Arial" pitchFamily="34" charset="0"/>
              <a:defRPr sz="29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027113">
              <a:spcBef>
                <a:spcPct val="20000"/>
              </a:spcBef>
              <a:buFont typeface="Arial" pitchFamily="34" charset="0"/>
              <a:buChar char="•"/>
              <a:defRPr sz="29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1027113">
              <a:lnSpc>
                <a:spcPts val="2263"/>
              </a:lnSpc>
              <a:spcBef>
                <a:spcPts val="500"/>
              </a:spcBef>
              <a:buFont typeface="Arial" pitchFamily="34" charset="0"/>
              <a:defRPr sz="20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027113">
              <a:lnSpc>
                <a:spcPts val="2263"/>
              </a:lnSpc>
              <a:spcBef>
                <a:spcPts val="500"/>
              </a:spcBef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rgbClr val="005AAA"/>
                </a:solidFill>
                <a:latin typeface="Arial" panose="020B0604020202020204" pitchFamily="34" charset="0"/>
              </a:rPr>
              <a:t>Мотивированное мнение как основной инструмент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rgbClr val="005AAA"/>
                </a:solidFill>
                <a:latin typeface="Arial" panose="020B0604020202020204" pitchFamily="34" charset="0"/>
              </a:rPr>
              <a:t>налогового мониторинга</a:t>
            </a:r>
            <a:endParaRPr lang="ru-RU" altLang="ru-RU" sz="2400" b="1" dirty="0">
              <a:solidFill>
                <a:srgbClr val="005AAA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666180" y="2700511"/>
            <a:ext cx="9505056" cy="1464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789" tIns="54405" rIns="108789" bIns="54405">
            <a:spAutoFit/>
          </a:bodyPr>
          <a:lstStyle>
            <a:lvl1pPr defTabSz="1027113">
              <a:spcBef>
                <a:spcPct val="20000"/>
              </a:spcBef>
              <a:buFont typeface="+mj-lt"/>
              <a:defRPr sz="46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027113">
              <a:spcBef>
                <a:spcPct val="20000"/>
              </a:spcBef>
              <a:buFont typeface="Arial" pitchFamily="34" charset="0"/>
              <a:defRPr sz="29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027113">
              <a:spcBef>
                <a:spcPct val="20000"/>
              </a:spcBef>
              <a:buFont typeface="Arial" pitchFamily="34" charset="0"/>
              <a:buChar char="•"/>
              <a:defRPr sz="29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1027113">
              <a:lnSpc>
                <a:spcPts val="2263"/>
              </a:lnSpc>
              <a:spcBef>
                <a:spcPts val="500"/>
              </a:spcBef>
              <a:buFont typeface="Arial" pitchFamily="34" charset="0"/>
              <a:defRPr sz="20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027113">
              <a:lnSpc>
                <a:spcPts val="2263"/>
              </a:lnSpc>
              <a:spcBef>
                <a:spcPts val="500"/>
              </a:spcBef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ru-RU" altLang="ru-RU" sz="2200" dirty="0" smtClean="0">
                <a:solidFill>
                  <a:srgbClr val="005AAA"/>
                </a:solidFill>
                <a:latin typeface="Arial" panose="020B0604020202020204" pitchFamily="34" charset="0"/>
              </a:rPr>
              <a:t>МИ </a:t>
            </a:r>
            <a:r>
              <a:rPr lang="ru-RU" altLang="ru-RU" sz="2200" dirty="0">
                <a:solidFill>
                  <a:srgbClr val="005AAA"/>
                </a:solidFill>
                <a:latin typeface="Arial" panose="020B0604020202020204" pitchFamily="34" charset="0"/>
              </a:rPr>
              <a:t>ФНС России по </a:t>
            </a:r>
            <a:r>
              <a:rPr lang="ru-RU" altLang="ru-RU" sz="2200" dirty="0" smtClean="0">
                <a:solidFill>
                  <a:srgbClr val="005AAA"/>
                </a:solidFill>
                <a:latin typeface="Arial" panose="020B0604020202020204" pitchFamily="34" charset="0"/>
              </a:rPr>
              <a:t>крупнейшим налогоплательщикам № 2 </a:t>
            </a:r>
          </a:p>
          <a:p>
            <a:pPr>
              <a:spcBef>
                <a:spcPct val="0"/>
              </a:spcBef>
            </a:pPr>
            <a:r>
              <a:rPr lang="ru-RU" sz="2200" dirty="0" smtClean="0">
                <a:solidFill>
                  <a:srgbClr val="005AAA"/>
                </a:solidFill>
                <a:latin typeface="Arial" panose="020B0604020202020204" pitchFamily="34" charset="0"/>
              </a:rPr>
              <a:t>Заместитель начальника </a:t>
            </a:r>
            <a:r>
              <a:rPr lang="ru-RU" sz="2200" dirty="0">
                <a:solidFill>
                  <a:srgbClr val="005AAA"/>
                </a:solidFill>
                <a:latin typeface="Arial" panose="020B0604020202020204" pitchFamily="34" charset="0"/>
              </a:rPr>
              <a:t>отдела налогового мониторинга № </a:t>
            </a:r>
            <a:r>
              <a:rPr lang="ru-RU" sz="2200" dirty="0" smtClean="0">
                <a:solidFill>
                  <a:srgbClr val="005AAA"/>
                </a:solidFill>
                <a:latin typeface="Arial" panose="020B0604020202020204" pitchFamily="34" charset="0"/>
              </a:rPr>
              <a:t>3 </a:t>
            </a:r>
            <a:endParaRPr lang="ru-RU" sz="2200" dirty="0" smtClean="0">
              <a:solidFill>
                <a:srgbClr val="005AAA"/>
              </a:solidFill>
              <a:latin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ru-RU" sz="2200" dirty="0" err="1" smtClean="0">
                <a:solidFill>
                  <a:srgbClr val="005AAA"/>
                </a:solidFill>
                <a:latin typeface="Arial" panose="020B0604020202020204" pitchFamily="34" charset="0"/>
              </a:rPr>
              <a:t>Надбитова</a:t>
            </a:r>
            <a:r>
              <a:rPr lang="ru-RU" sz="2200" dirty="0" smtClean="0">
                <a:solidFill>
                  <a:srgbClr val="005AAA"/>
                </a:solidFill>
                <a:latin typeface="Arial" panose="020B0604020202020204" pitchFamily="34" charset="0"/>
              </a:rPr>
              <a:t> Татьяна Борисовна</a:t>
            </a:r>
            <a:endParaRPr lang="ru-RU" sz="2200" dirty="0">
              <a:solidFill>
                <a:srgbClr val="005AAA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200" dirty="0">
              <a:solidFill>
                <a:srgbClr val="005AAA"/>
              </a:solidFill>
              <a:latin typeface="Arial" panose="020B0604020202020204" pitchFamily="34" charset="0"/>
            </a:endParaRPr>
          </a:p>
        </p:txBody>
      </p:sp>
      <p:sp>
        <p:nvSpPr>
          <p:cNvPr id="10" name="TextBox 42"/>
          <p:cNvSpPr txBox="1">
            <a:spLocks noChangeArrowheads="1"/>
          </p:cNvSpPr>
          <p:nvPr/>
        </p:nvSpPr>
        <p:spPr bwMode="auto">
          <a:xfrm>
            <a:off x="962025" y="6580189"/>
            <a:ext cx="8813800" cy="433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4172" tIns="62096" rIns="124172" bIns="62096">
            <a:spAutoFit/>
          </a:bodyPr>
          <a:lstStyle>
            <a:lvl1pPr defTabSz="1247775">
              <a:spcBef>
                <a:spcPct val="20000"/>
              </a:spcBef>
              <a:buFont typeface="+mj-lt"/>
              <a:defRPr sz="46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247775">
              <a:spcBef>
                <a:spcPct val="20000"/>
              </a:spcBef>
              <a:buFont typeface="Arial" pitchFamily="34" charset="0"/>
              <a:defRPr sz="29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247775">
              <a:spcBef>
                <a:spcPct val="20000"/>
              </a:spcBef>
              <a:buFont typeface="Arial" pitchFamily="34" charset="0"/>
              <a:buChar char="•"/>
              <a:defRPr sz="29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1247775">
              <a:lnSpc>
                <a:spcPts val="2263"/>
              </a:lnSpc>
              <a:spcBef>
                <a:spcPts val="500"/>
              </a:spcBef>
              <a:buFont typeface="Arial" pitchFamily="34" charset="0"/>
              <a:defRPr sz="20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247775">
              <a:lnSpc>
                <a:spcPts val="2263"/>
              </a:lnSpc>
              <a:spcBef>
                <a:spcPts val="500"/>
              </a:spcBef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 smtClean="0">
                <a:solidFill>
                  <a:srgbClr val="7F7F7F"/>
                </a:solidFill>
                <a:latin typeface="Arial" panose="020B0604020202020204" pitchFamily="34" charset="0"/>
              </a:rPr>
              <a:t>Сентябрь 2019</a:t>
            </a:r>
            <a:endParaRPr lang="ru-RU" altLang="ru-RU" sz="2000" b="1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266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0196" y="866776"/>
            <a:ext cx="9683750" cy="1325562"/>
          </a:xfrm>
        </p:spPr>
        <p:txBody>
          <a:bodyPr/>
          <a:lstStyle/>
          <a:p>
            <a:pPr defTabSz="1041216">
              <a:lnSpc>
                <a:spcPct val="100000"/>
              </a:lnSpc>
              <a:defRPr/>
            </a:pPr>
            <a:r>
              <a:rPr lang="ru-RU" sz="2400" dirty="0">
                <a:cs typeface="Times New Roman" panose="02020603050405020304" pitchFamily="18" charset="0"/>
              </a:rPr>
              <a:t>Мотивированное мнение налогового органа </a:t>
            </a:r>
            <a:br>
              <a:rPr lang="ru-RU" sz="2400" dirty="0">
                <a:cs typeface="Times New Roman" panose="02020603050405020304" pitchFamily="18" charset="0"/>
              </a:rPr>
            </a:br>
            <a:r>
              <a:rPr lang="ru-RU" sz="2400" dirty="0" smtClean="0">
                <a:cs typeface="Times New Roman" panose="02020603050405020304" pitchFamily="18" charset="0"/>
              </a:rPr>
              <a:t>при </a:t>
            </a:r>
            <a:r>
              <a:rPr lang="ru-RU" sz="2400" dirty="0">
                <a:cs typeface="Times New Roman" panose="02020603050405020304" pitchFamily="18" charset="0"/>
              </a:rPr>
              <a:t>проведении налогового </a:t>
            </a:r>
            <a:r>
              <a:rPr lang="ru-RU" sz="2400" dirty="0" smtClean="0">
                <a:cs typeface="Times New Roman" panose="02020603050405020304" pitchFamily="18" charset="0"/>
              </a:rPr>
              <a:t>мониторинга</a:t>
            </a:r>
            <a:endParaRPr lang="ru-RU" sz="2400" dirty="0">
              <a:cs typeface="Times New Roman" panose="02020603050405020304" pitchFamily="18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962025" y="2112963"/>
            <a:ext cx="8580438" cy="3971924"/>
          </a:xfrm>
          <a:solidFill>
            <a:schemeClr val="accent1">
              <a:lumMod val="40000"/>
              <a:lumOff val="60000"/>
            </a:schemeClr>
          </a:solidFill>
          <a:ln w="28575"/>
        </p:spPr>
        <p:txBody>
          <a:bodyPr/>
          <a:lstStyle/>
          <a:p>
            <a:pPr marL="385587" indent="-385587" algn="just" defTabSz="1041216">
              <a:buFont typeface="Wingdings" panose="05000000000000000000" pitchFamily="2" charset="2"/>
              <a:buChar char="Ø"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anose="02020603050405020304" pitchFamily="18" charset="0"/>
              </a:rPr>
              <a:t>Отражает позицию налогового органа по вопросам правильности исчисления (удержания), полноты и своевременности уплаты налогов</a:t>
            </a:r>
          </a:p>
          <a:p>
            <a:pPr marL="385587" indent="-385587" defTabSz="1041216">
              <a:buFont typeface="Wingdings" panose="05000000000000000000" pitchFamily="2" charset="2"/>
              <a:buChar char="Ø"/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anose="02020603050405020304" pitchFamily="18" charset="0"/>
              </a:rPr>
              <a:t>Составляется налоговым органом:</a:t>
            </a:r>
          </a:p>
          <a:p>
            <a:pPr marL="899535" lvl="1" indent="-385587" algn="just" defTabSz="1041216">
              <a:buFont typeface="Wingdings" panose="05000000000000000000" pitchFamily="2" charset="2"/>
              <a:buChar char="Ø"/>
              <a:defRPr/>
            </a:pPr>
            <a:r>
              <a:rPr lang="ru-RU" sz="2200" b="1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anose="02020603050405020304" pitchFamily="18" charset="0"/>
              </a:rPr>
              <a:t>По собственной инициативе – в случае выявления факта неправильного исчисления (удержания), неполной или несвоевременной уплаты налогов</a:t>
            </a:r>
          </a:p>
          <a:p>
            <a:pPr marL="899535" lvl="1" indent="-385587" algn="just" defTabSz="1041216">
              <a:buFont typeface="Wingdings" panose="05000000000000000000" pitchFamily="2" charset="2"/>
              <a:buChar char="Ø"/>
              <a:defRPr/>
            </a:pPr>
            <a:r>
              <a:rPr lang="ru-RU" sz="2200" b="1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  <a:cs typeface="Times New Roman" panose="02020603050405020304" pitchFamily="18" charset="0"/>
              </a:rPr>
              <a:t>По запросу налогоплательщика – при наличии сомнений по вопросам правильности исчисления и уплаты налогов по совершенной или планируемой сделке (операции).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76142F-A1EA-48B8-9EBE-E98AEC2F75BE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36650" y="2192338"/>
            <a:ext cx="8167688" cy="1008062"/>
          </a:xfrm>
          <a:prstGeom prst="rect">
            <a:avLst/>
          </a:prstGeom>
        </p:spPr>
        <p:txBody>
          <a:bodyPr wrap="none" lIns="117302" tIns="58646" rIns="117302" bIns="58646" anchor="ctr">
            <a:normAutofit/>
          </a:bodyPr>
          <a:lstStyle/>
          <a:p>
            <a:pPr defTabSz="1172922">
              <a:defRPr/>
            </a:pPr>
            <a:endParaRPr lang="ru-RU" sz="55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36650" y="2208213"/>
            <a:ext cx="6735763" cy="1095375"/>
          </a:xfrm>
          <a:prstGeom prst="rect">
            <a:avLst/>
          </a:prstGeom>
        </p:spPr>
        <p:txBody>
          <a:bodyPr wrap="none" lIns="117302" tIns="58646" rIns="117302" bIns="58646" anchor="ctr">
            <a:normAutofit/>
          </a:bodyPr>
          <a:lstStyle/>
          <a:p>
            <a:pPr defTabSz="1172922">
              <a:defRPr/>
            </a:pPr>
            <a:endParaRPr lang="ru-RU" sz="2300" b="1" dirty="0">
              <a:solidFill>
                <a:srgbClr val="005AA9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9"/>
          <p:cNvSpPr>
            <a:spLocks/>
          </p:cNvSpPr>
          <p:nvPr/>
        </p:nvSpPr>
        <p:spPr bwMode="auto">
          <a:xfrm>
            <a:off x="744538" y="665163"/>
            <a:ext cx="93599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214" tIns="52107" rIns="104214" bIns="52107" anchor="ctr"/>
          <a:lstStyle/>
          <a:p>
            <a:r>
              <a:rPr lang="ru-RU" sz="2400" b="1" cap="all" dirty="0">
                <a:solidFill>
                  <a:srgbClr val="005AA9"/>
                </a:solidFill>
                <a:latin typeface="+mj-lt"/>
                <a:ea typeface="+mj-ea"/>
                <a:cs typeface="Times New Roman" panose="02020603050405020304" pitchFamily="18" charset="0"/>
              </a:rPr>
              <a:t>Мотивированные мнения налогового органа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33588" y="180975"/>
            <a:ext cx="914400" cy="914400"/>
          </a:xfrm>
          <a:prstGeom prst="rect">
            <a:avLst/>
          </a:prstGeom>
        </p:spPr>
        <p:txBody>
          <a:bodyPr wrap="none" lIns="104251" tIns="52125" rIns="104251" bIns="52125" anchor="ctr">
            <a:normAutofit/>
          </a:bodyPr>
          <a:lstStyle/>
          <a:p>
            <a:pPr defTabSz="1042504" fontAlgn="auto">
              <a:spcAft>
                <a:spcPts val="0"/>
              </a:spcAft>
              <a:defRPr/>
            </a:pPr>
            <a:endParaRPr lang="ru-RU" sz="4800" b="1" dirty="0">
              <a:solidFill>
                <a:srgbClr val="005AA9"/>
              </a:solidFill>
              <a:latin typeface="Calibri"/>
              <a:ea typeface="+mj-ea"/>
              <a:cs typeface="+mj-cs"/>
            </a:endParaRPr>
          </a:p>
        </p:txBody>
      </p:sp>
      <p:sp>
        <p:nvSpPr>
          <p:cNvPr id="33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lnSpc>
                <a:spcPct val="100000"/>
              </a:lnSpc>
              <a:defRPr/>
            </a:pPr>
            <a:fld id="{807880EE-80E4-4B61-88BB-AA9C58D5513F}" type="slidenum">
              <a:rPr lang="ru-RU" smtClean="0"/>
              <a:pPr>
                <a:lnSpc>
                  <a:spcPct val="100000"/>
                </a:lnSpc>
                <a:defRPr/>
              </a:pPr>
              <a:t>3</a:t>
            </a:fld>
            <a:endParaRPr lang="ru-RU" dirty="0"/>
          </a:p>
        </p:txBody>
      </p:sp>
      <p:sp>
        <p:nvSpPr>
          <p:cNvPr id="32773" name="Rectangle 2"/>
          <p:cNvSpPr>
            <a:spLocks noChangeArrowheads="1"/>
          </p:cNvSpPr>
          <p:nvPr/>
        </p:nvSpPr>
        <p:spPr bwMode="auto">
          <a:xfrm>
            <a:off x="0" y="-207963"/>
            <a:ext cx="184150" cy="415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92" tIns="45696" rIns="91392" bIns="45696" anchor="ctr"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2774" name="Rectangle 4"/>
          <p:cNvSpPr>
            <a:spLocks noChangeArrowheads="1"/>
          </p:cNvSpPr>
          <p:nvPr/>
        </p:nvSpPr>
        <p:spPr bwMode="auto">
          <a:xfrm>
            <a:off x="0" y="-207963"/>
            <a:ext cx="184150" cy="415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92" tIns="45696" rIns="91392" bIns="45696" anchor="ctr"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2775" name="Rectangle 6"/>
          <p:cNvSpPr>
            <a:spLocks noChangeArrowheads="1"/>
          </p:cNvSpPr>
          <p:nvPr/>
        </p:nvSpPr>
        <p:spPr bwMode="auto">
          <a:xfrm>
            <a:off x="0" y="-207963"/>
            <a:ext cx="184150" cy="415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92" tIns="45696" rIns="91392" bIns="45696" anchor="ctr"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2776" name="Rectangle 8"/>
          <p:cNvSpPr>
            <a:spLocks noChangeArrowheads="1"/>
          </p:cNvSpPr>
          <p:nvPr/>
        </p:nvSpPr>
        <p:spPr bwMode="auto">
          <a:xfrm>
            <a:off x="0" y="-207963"/>
            <a:ext cx="184150" cy="415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92" tIns="45696" rIns="91392" bIns="45696" anchor="ctr"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2777" name="Rectangle 10"/>
          <p:cNvSpPr>
            <a:spLocks noChangeArrowheads="1"/>
          </p:cNvSpPr>
          <p:nvPr/>
        </p:nvSpPr>
        <p:spPr bwMode="auto">
          <a:xfrm>
            <a:off x="0" y="-207963"/>
            <a:ext cx="184150" cy="415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92" tIns="45696" rIns="91392" bIns="45696" anchor="ctr">
            <a:spAutoFit/>
          </a:bodyPr>
          <a:lstStyle/>
          <a:p>
            <a:endParaRPr lang="ru-RU">
              <a:solidFill>
                <a:srgbClr val="000000"/>
              </a:solidFill>
            </a:endParaRPr>
          </a:p>
        </p:txBody>
      </p:sp>
      <p:graphicFrame>
        <p:nvGraphicFramePr>
          <p:cNvPr id="32778" name="Диаграмма 2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7513187"/>
              </p:ext>
            </p:extLst>
          </p:nvPr>
        </p:nvGraphicFramePr>
        <p:xfrm>
          <a:off x="735297" y="4572719"/>
          <a:ext cx="4179888" cy="326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2" r:id="rId3" imgW="4182218" imgH="3261643" progId="Excel.Chart.8">
                  <p:embed/>
                </p:oleObj>
              </mc:Choice>
              <mc:Fallback>
                <p:oleObj r:id="rId3" imgW="4182218" imgH="3261643" progId="Excel.Chart.8">
                  <p:embed/>
                  <p:pic>
                    <p:nvPicPr>
                      <p:cNvPr id="0" name="Диаграмма 25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5297" y="4572719"/>
                        <a:ext cx="4179888" cy="3260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735297" y="4204109"/>
            <a:ext cx="9149467" cy="36004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4251" tIns="52125" rIns="104251" bIns="52125" anchor="ctr"/>
          <a:lstStyle/>
          <a:p>
            <a:pPr defTabSz="1042504" fontAlgn="auto">
              <a:spcAft>
                <a:spcPts val="0"/>
              </a:spcAft>
              <a:defRPr/>
            </a:pPr>
            <a:r>
              <a:rPr lang="ru-RU" sz="1600" b="1" dirty="0">
                <a:solidFill>
                  <a:srgbClr val="9BBB59">
                    <a:lumMod val="50000"/>
                  </a:srgbClr>
                </a:solidFill>
                <a:latin typeface="Calibri"/>
                <a:ea typeface="+mj-ea"/>
                <a:cs typeface="+mj-cs"/>
              </a:rPr>
              <a:t>Всего Инспекцией составлено и направлено налогоплательщикам 12 мотивированных мнений </a:t>
            </a:r>
          </a:p>
        </p:txBody>
      </p:sp>
      <p:graphicFrame>
        <p:nvGraphicFramePr>
          <p:cNvPr id="32782" name="Диаграмма 27"/>
          <p:cNvGraphicFramePr>
            <a:graphicFrameLocks/>
          </p:cNvGraphicFramePr>
          <p:nvPr/>
        </p:nvGraphicFramePr>
        <p:xfrm>
          <a:off x="4721225" y="3968750"/>
          <a:ext cx="5249863" cy="3322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3" r:id="rId5" imgW="5249111" imgH="3322608" progId="Excel.Chart.8">
                  <p:embed/>
                </p:oleObj>
              </mc:Choice>
              <mc:Fallback>
                <p:oleObj r:id="rId5" imgW="5249111" imgH="3322608" progId="Excel.Chart.8">
                  <p:embed/>
                  <p:pic>
                    <p:nvPicPr>
                      <p:cNvPr id="0" name="Диаграмма 27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1225" y="3968750"/>
                        <a:ext cx="5249863" cy="33226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87642" y="4572719"/>
            <a:ext cx="1584325" cy="358775"/>
          </a:xfrm>
          <a:prstGeom prst="rect">
            <a:avLst/>
          </a:prstGeom>
        </p:spPr>
        <p:txBody>
          <a:bodyPr lIns="104251" tIns="52125" rIns="104251" bIns="52125" anchor="ctr">
            <a:normAutofit/>
          </a:bodyPr>
          <a:lstStyle/>
          <a:p>
            <a:pPr defTabSz="1042504" fontAlgn="auto">
              <a:spcAft>
                <a:spcPts val="0"/>
              </a:spcAft>
              <a:defRPr/>
            </a:pPr>
            <a:r>
              <a:rPr lang="ru-RU" sz="1400" b="1" i="1" dirty="0">
                <a:solidFill>
                  <a:srgbClr val="4F81BD">
                    <a:lumMod val="50000"/>
                  </a:srgbClr>
                </a:solidFill>
                <a:latin typeface="Calibri"/>
                <a:ea typeface="+mj-ea"/>
                <a:cs typeface="+mj-cs"/>
              </a:rPr>
              <a:t>Млн. рублей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771966" y="1718399"/>
            <a:ext cx="9149467" cy="36004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4251" tIns="52125" rIns="104251" bIns="52125" anchor="ctr"/>
          <a:lstStyle/>
          <a:p>
            <a:pPr algn="ctr" defTabSz="1042504" fontAlgn="auto">
              <a:spcAft>
                <a:spcPts val="0"/>
              </a:spcAft>
              <a:defRPr/>
            </a:pPr>
            <a:r>
              <a:rPr lang="ru-RU" sz="1600" b="1" dirty="0">
                <a:solidFill>
                  <a:srgbClr val="9BBB59">
                    <a:lumMod val="50000"/>
                  </a:srgbClr>
                </a:solidFill>
                <a:latin typeface="Calibri"/>
                <a:ea typeface="+mj-ea"/>
                <a:cs typeface="+mj-cs"/>
              </a:rPr>
              <a:t>Налоговый орган составляет мотивированное мнение:</a:t>
            </a:r>
          </a:p>
        </p:txBody>
      </p:sp>
      <p:sp>
        <p:nvSpPr>
          <p:cNvPr id="32787" name="Прямоугольник 5"/>
          <p:cNvSpPr>
            <a:spLocks noChangeArrowheads="1"/>
          </p:cNvSpPr>
          <p:nvPr/>
        </p:nvSpPr>
        <p:spPr bwMode="auto">
          <a:xfrm>
            <a:off x="887642" y="2078439"/>
            <a:ext cx="3499973" cy="4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287" tIns="52144" rIns="104287" bIns="52144">
            <a:spAutoFit/>
          </a:bodyPr>
          <a:lstStyle/>
          <a:p>
            <a:pPr defTabSz="1041400"/>
            <a:r>
              <a:rPr lang="ru-RU" sz="2400" dirty="0">
                <a:solidFill>
                  <a:srgbClr val="000000"/>
                </a:solidFill>
                <a:latin typeface="Arial Narrow" pitchFamily="34" charset="0"/>
              </a:rPr>
              <a:t>по собственной инициативе</a:t>
            </a:r>
          </a:p>
        </p:txBody>
      </p:sp>
      <p:sp>
        <p:nvSpPr>
          <p:cNvPr id="32788" name="Прямоугольник 6"/>
          <p:cNvSpPr>
            <a:spLocks noChangeArrowheads="1"/>
          </p:cNvSpPr>
          <p:nvPr/>
        </p:nvSpPr>
        <p:spPr bwMode="auto">
          <a:xfrm>
            <a:off x="6789967" y="2078439"/>
            <a:ext cx="3035102" cy="4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04287" tIns="52144" rIns="104287" bIns="52144">
            <a:spAutoFit/>
          </a:bodyPr>
          <a:lstStyle/>
          <a:p>
            <a:pPr defTabSz="1041400"/>
            <a:r>
              <a:rPr lang="ru-RU" sz="2400">
                <a:solidFill>
                  <a:srgbClr val="000000"/>
                </a:solidFill>
                <a:latin typeface="Arial Narrow" pitchFamily="34" charset="0"/>
              </a:rPr>
              <a:t>по запросу организации</a:t>
            </a:r>
          </a:p>
        </p:txBody>
      </p:sp>
      <p:pic>
        <p:nvPicPr>
          <p:cNvPr id="32789" name="Рисунок 29" descr="https://cdn.onlinewebfonts.com/svg/img_304829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0276" y="2553077"/>
            <a:ext cx="1516063" cy="1364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30"/>
          <p:cNvSpPr txBox="1"/>
          <p:nvPr/>
        </p:nvSpPr>
        <p:spPr>
          <a:xfrm>
            <a:off x="4835525" y="2844527"/>
            <a:ext cx="1177925" cy="482600"/>
          </a:xfrm>
          <a:prstGeom prst="rect">
            <a:avLst/>
          </a:prstGeom>
          <a:noFill/>
          <a:ln w="38100">
            <a:noFill/>
          </a:ln>
        </p:spPr>
        <p:txBody>
          <a:bodyPr lIns="118961" tIns="59481" rIns="118961" bIns="59481" anchor="ctr"/>
          <a:lstStyle/>
          <a:p>
            <a:pPr defTabSz="104287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000" b="1" dirty="0">
                <a:solidFill>
                  <a:schemeClr val="accent6">
                    <a:lumMod val="50000"/>
                  </a:schemeClr>
                </a:solidFill>
                <a:latin typeface="Arial Narrow" panose="020B0606020202030204" pitchFamily="34" charset="0"/>
              </a:rPr>
              <a:t>ИЛИ</a:t>
            </a:r>
            <a:endParaRPr lang="ru-RU" sz="3000" b="1" dirty="0">
              <a:solidFill>
                <a:schemeClr val="accent6">
                  <a:lumMod val="50000"/>
                </a:schemeClr>
              </a:solidFill>
              <a:latin typeface="Arial Narrow" panose="020B0606020202030204" pitchFamily="34" charset="0"/>
              <a:ea typeface="+mj-ea"/>
              <a:cs typeface="+mj-cs"/>
            </a:endParaRPr>
          </a:p>
        </p:txBody>
      </p:sp>
      <p:pic>
        <p:nvPicPr>
          <p:cNvPr id="32791" name="Рисунок 31" descr="http://cdn.onlinewebfonts.com/svg/download_451620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0076" y="2592763"/>
            <a:ext cx="1342691" cy="132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lnSpc>
                <a:spcPct val="100000"/>
              </a:lnSpc>
              <a:defRPr/>
            </a:pPr>
            <a:fld id="{9E6A908E-3B8C-44C2-BF3E-4ECAADFC606C}" type="slidenum">
              <a:rPr lang="ru-RU" smtClean="0">
                <a:solidFill>
                  <a:prstClr val="white"/>
                </a:solidFill>
              </a:rPr>
              <a:pPr>
                <a:lnSpc>
                  <a:spcPct val="100000"/>
                </a:lnSpc>
                <a:defRPr/>
              </a:pPr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33795" name="Диаграмма 2"/>
          <p:cNvGraphicFramePr>
            <a:graphicFrameLocks/>
          </p:cNvGraphicFramePr>
          <p:nvPr/>
        </p:nvGraphicFramePr>
        <p:xfrm>
          <a:off x="449263" y="993775"/>
          <a:ext cx="3833812" cy="4244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79" r:id="rId3" imgW="3834716" imgH="4249280" progId="Excel.Chart.8">
                  <p:embed/>
                </p:oleObj>
              </mc:Choice>
              <mc:Fallback>
                <p:oleObj r:id="rId3" imgW="3834716" imgH="4249280" progId="Excel.Chart.8">
                  <p:embed/>
                  <p:pic>
                    <p:nvPicPr>
                      <p:cNvPr id="0" name="Диаграмма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263" y="993775"/>
                        <a:ext cx="3833812" cy="4244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020425" y="1557656"/>
            <a:ext cx="8978682" cy="470850"/>
          </a:xfrm>
          <a:prstGeom prst="rect">
            <a:avLst/>
          </a:prstGeom>
          <a:solidFill>
            <a:schemeClr val="accent3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2354" tIns="51176" rIns="102354" bIns="51176" anchor="ctr"/>
          <a:lstStyle/>
          <a:p>
            <a:pPr defTabSz="1023544">
              <a:defRPr/>
            </a:pPr>
            <a:r>
              <a:rPr lang="ru-RU" sz="1600" b="1" dirty="0">
                <a:solidFill>
                  <a:prstClr val="white"/>
                </a:solidFill>
                <a:ea typeface="+mj-ea"/>
                <a:cs typeface="+mj-cs"/>
              </a:rPr>
              <a:t>Всего Инспекцией составлено и направлено налогоплательщикам 12 мотивированных мнений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83009" y="2493359"/>
            <a:ext cx="3947924" cy="87589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2354" tIns="51176" rIns="102354" bIns="51176" anchor="ctr"/>
          <a:lstStyle/>
          <a:p>
            <a:pPr algn="just" defTabSz="1023544">
              <a:defRPr/>
            </a:pPr>
            <a:r>
              <a:rPr lang="ru-RU" sz="1100" b="1" dirty="0">
                <a:solidFill>
                  <a:srgbClr val="4F81BD">
                    <a:lumMod val="50000"/>
                  </a:srgbClr>
                </a:solidFill>
                <a:ea typeface="+mj-ea"/>
                <a:cs typeface="+mj-cs"/>
              </a:rPr>
              <a:t>Применение налоговой льготы установленной п. 6 ст. 376 НК РФ по налогу на имущество организаций в отношении законченных капитальных вложений на строительство, реконструкцию и модернизацию портовых гидротехнических сооружений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83012" y="3369254"/>
            <a:ext cx="3947923" cy="74809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2354" tIns="51176" rIns="102354" bIns="51176" anchor="ctr"/>
          <a:lstStyle/>
          <a:p>
            <a:pPr algn="just" defTabSz="1023544">
              <a:defRPr/>
            </a:pPr>
            <a:r>
              <a:rPr lang="ru-RU" sz="1100" b="1" dirty="0">
                <a:solidFill>
                  <a:srgbClr val="4F81BD">
                    <a:lumMod val="50000"/>
                  </a:srgbClr>
                </a:solidFill>
                <a:ea typeface="+mj-ea"/>
                <a:cs typeface="+mj-cs"/>
              </a:rPr>
              <a:t>Правильность исчисления налога на прибыль организаций, НДФЛ и страховых взносов при выплате выходных пособий работникам в связи с выходом на пенсию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9002" y="4131135"/>
            <a:ext cx="3951394" cy="64987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2354" tIns="51176" rIns="102354" bIns="51176" anchor="ctr"/>
          <a:lstStyle/>
          <a:p>
            <a:pPr algn="just" defTabSz="1023544">
              <a:defRPr/>
            </a:pPr>
            <a:r>
              <a:rPr lang="ru-RU" sz="1100" b="1" dirty="0">
                <a:solidFill>
                  <a:srgbClr val="4F81BD">
                    <a:lumMod val="50000"/>
                  </a:srgbClr>
                </a:solidFill>
                <a:ea typeface="+mj-ea"/>
                <a:cs typeface="+mj-cs"/>
              </a:rPr>
              <a:t>Учёт дохода в виде денежных средств, полученных безвозмездно от организаций, доля участия в капитале которых составляет более 50 процентов</a:t>
            </a:r>
          </a:p>
        </p:txBody>
      </p:sp>
      <p:sp>
        <p:nvSpPr>
          <p:cNvPr id="11" name="Стрелка вниз 10"/>
          <p:cNvSpPr/>
          <p:nvPr/>
        </p:nvSpPr>
        <p:spPr>
          <a:xfrm>
            <a:off x="5683250" y="2039938"/>
            <a:ext cx="3889375" cy="465137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 w="285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31" tIns="44866" rIns="89731" bIns="44866" anchor="ctr"/>
          <a:lstStyle/>
          <a:p>
            <a:pPr algn="ctr" defTabSz="1021920">
              <a:defRPr/>
            </a:pPr>
            <a:r>
              <a:rPr lang="ru-RU" sz="1600" b="1" dirty="0">
                <a:solidFill>
                  <a:prstClr val="white"/>
                </a:solidFill>
              </a:rPr>
              <a:t>По инициативе Налогового органа</a:t>
            </a:r>
          </a:p>
        </p:txBody>
      </p:sp>
      <p:sp>
        <p:nvSpPr>
          <p:cNvPr id="13" name="Заголовок 8"/>
          <p:cNvSpPr>
            <a:spLocks noGrp="1"/>
          </p:cNvSpPr>
          <p:nvPr>
            <p:ph type="title"/>
          </p:nvPr>
        </p:nvSpPr>
        <p:spPr>
          <a:xfrm>
            <a:off x="654050" y="366713"/>
            <a:ext cx="9829800" cy="1111250"/>
          </a:xfrm>
        </p:spPr>
        <p:txBody>
          <a:bodyPr/>
          <a:lstStyle/>
          <a:p>
            <a:pPr algn="just" defTabSz="1165697">
              <a:lnSpc>
                <a:spcPct val="100000"/>
              </a:lnSpc>
              <a:defRPr/>
            </a:pPr>
            <a:r>
              <a:rPr lang="ru-RU" sz="2400" cap="all" dirty="0">
                <a:cs typeface="Times New Roman" panose="02020603050405020304" pitchFamily="18" charset="0"/>
              </a:rPr>
              <a:t>Мотивированные мнения, вынесенные в рамках</a:t>
            </a:r>
            <a:br>
              <a:rPr lang="ru-RU" sz="2400" cap="all" dirty="0">
                <a:cs typeface="Times New Roman" panose="02020603050405020304" pitchFamily="18" charset="0"/>
              </a:rPr>
            </a:br>
            <a:r>
              <a:rPr lang="ru-RU" sz="2400" cap="all" dirty="0">
                <a:cs typeface="Times New Roman" panose="02020603050405020304" pitchFamily="18" charset="0"/>
              </a:rPr>
              <a:t>налогового мониторинга с 01.01.2017 года, млн. рублей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67486" y="4772653"/>
            <a:ext cx="3952908" cy="84178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2354" tIns="51176" rIns="102354" bIns="51176" anchor="ctr"/>
          <a:lstStyle/>
          <a:p>
            <a:pPr algn="just" defTabSz="1023544">
              <a:defRPr/>
            </a:pPr>
            <a:r>
              <a:rPr lang="ru-RU" sz="1100" b="1" dirty="0">
                <a:solidFill>
                  <a:srgbClr val="4F81BD">
                    <a:lumMod val="50000"/>
                  </a:srgbClr>
                </a:solidFill>
                <a:ea typeface="+mj-ea"/>
                <a:cs typeface="+mj-cs"/>
              </a:rPr>
              <a:t>Учет расходов в виде суммы задолженности контрагента российской организации по неустойке, обязательство по оплате которой прекращено в силу заключения мировых соглашений, утвержденных арбитражным судом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511288" y="2504566"/>
            <a:ext cx="834464" cy="86477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2354" tIns="51176" rIns="102354" bIns="51176" anchor="ctr"/>
          <a:lstStyle/>
          <a:p>
            <a:pPr algn="r" defTabSz="1023544">
              <a:defRPr/>
            </a:pPr>
            <a:r>
              <a:rPr lang="ru-RU" sz="2400" b="1" dirty="0">
                <a:solidFill>
                  <a:srgbClr val="4F81BD">
                    <a:lumMod val="50000"/>
                  </a:srgbClr>
                </a:solidFill>
                <a:ea typeface="+mj-ea"/>
                <a:cs typeface="+mj-cs"/>
              </a:rPr>
              <a:t>25.3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505295" y="3382952"/>
            <a:ext cx="813830" cy="74809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2354" tIns="51176" rIns="102354" bIns="51176" anchor="ctr"/>
          <a:lstStyle/>
          <a:p>
            <a:pPr algn="ctr" defTabSz="1023544">
              <a:defRPr/>
            </a:pPr>
            <a:r>
              <a:rPr lang="ru-RU" sz="2400" b="1" dirty="0">
                <a:solidFill>
                  <a:srgbClr val="4F81BD">
                    <a:lumMod val="50000"/>
                  </a:srgbClr>
                </a:solidFill>
                <a:ea typeface="+mj-ea"/>
                <a:cs typeface="+mj-cs"/>
              </a:rPr>
              <a:t>1.5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503212" y="4131046"/>
            <a:ext cx="813830" cy="64160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2354" tIns="51176" rIns="102354" bIns="51176" anchor="ctr"/>
          <a:lstStyle/>
          <a:p>
            <a:pPr algn="ctr" defTabSz="1023544">
              <a:defRPr/>
            </a:pPr>
            <a:r>
              <a:rPr lang="ru-RU" sz="2400" b="1" dirty="0">
                <a:solidFill>
                  <a:srgbClr val="4F81BD">
                    <a:lumMod val="50000"/>
                  </a:srgbClr>
                </a:solidFill>
                <a:ea typeface="+mj-ea"/>
                <a:cs typeface="+mj-cs"/>
              </a:rPr>
              <a:t>4.0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503212" y="4780919"/>
            <a:ext cx="813830" cy="82924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2354" tIns="51176" rIns="102354" bIns="51176" anchor="ctr"/>
          <a:lstStyle/>
          <a:p>
            <a:pPr algn="r" defTabSz="1023544">
              <a:defRPr/>
            </a:pPr>
            <a:r>
              <a:rPr lang="ru-RU" sz="2400" b="1" dirty="0">
                <a:solidFill>
                  <a:srgbClr val="4F81BD">
                    <a:lumMod val="50000"/>
                  </a:srgbClr>
                </a:solidFill>
                <a:ea typeface="+mj-ea"/>
                <a:cs typeface="+mj-cs"/>
              </a:rPr>
              <a:t>88.5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72756" y="5610168"/>
            <a:ext cx="3947640" cy="55605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2354" tIns="51176" rIns="102354" bIns="51176" anchor="ctr"/>
          <a:lstStyle/>
          <a:p>
            <a:pPr algn="just" defTabSz="1023544">
              <a:defRPr/>
            </a:pPr>
            <a:r>
              <a:rPr lang="ru-RU" sz="1100" b="1" dirty="0">
                <a:solidFill>
                  <a:srgbClr val="4F81BD">
                    <a:lumMod val="50000"/>
                  </a:srgbClr>
                </a:solidFill>
                <a:ea typeface="+mj-ea"/>
                <a:cs typeface="+mj-cs"/>
              </a:rPr>
              <a:t>Применения «сквозного подхода» при выплате доходов в виде процентов в адрес иностранной компании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485682" y="5618371"/>
            <a:ext cx="842129" cy="52498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2354" tIns="51176" rIns="102354" bIns="51176" anchor="ctr"/>
          <a:lstStyle/>
          <a:p>
            <a:pPr algn="ctr" defTabSz="1023544">
              <a:defRPr/>
            </a:pPr>
            <a:r>
              <a:rPr lang="ru-RU" b="1" dirty="0">
                <a:solidFill>
                  <a:srgbClr val="4F81BD">
                    <a:lumMod val="50000"/>
                  </a:srgbClr>
                </a:solidFill>
                <a:ea typeface="+mj-ea"/>
                <a:cs typeface="+mj-cs"/>
              </a:rPr>
              <a:t>575.5</a:t>
            </a:r>
          </a:p>
        </p:txBody>
      </p:sp>
      <p:sp>
        <p:nvSpPr>
          <p:cNvPr id="38" name="Стрелка вниз 37"/>
          <p:cNvSpPr/>
          <p:nvPr/>
        </p:nvSpPr>
        <p:spPr>
          <a:xfrm>
            <a:off x="593725" y="2028825"/>
            <a:ext cx="3889375" cy="465138"/>
          </a:xfrm>
          <a:prstGeom prst="downArrow">
            <a:avLst/>
          </a:prstGeom>
          <a:solidFill>
            <a:schemeClr val="tx2">
              <a:lumMod val="60000"/>
              <a:lumOff val="40000"/>
            </a:schemeClr>
          </a:solidFill>
          <a:ln w="28575">
            <a:noFill/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9731" tIns="44866" rIns="89731" bIns="44866" anchor="ctr"/>
          <a:lstStyle/>
          <a:p>
            <a:pPr algn="ctr" defTabSz="1021920">
              <a:defRPr/>
            </a:pPr>
            <a:r>
              <a:rPr lang="ru-RU" sz="1600" b="1" dirty="0">
                <a:solidFill>
                  <a:prstClr val="white"/>
                </a:solidFill>
              </a:rPr>
              <a:t>По запросу организации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5506423" y="2504564"/>
            <a:ext cx="3816423" cy="8647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2354" tIns="51176" rIns="102354" bIns="51176" anchor="ctr"/>
          <a:lstStyle/>
          <a:p>
            <a:pPr algn="just" defTabSz="1023544">
              <a:defRPr/>
            </a:pPr>
            <a:r>
              <a:rPr lang="ru-RU" sz="1100" b="1" dirty="0">
                <a:solidFill>
                  <a:srgbClr val="1F497D"/>
                </a:solidFill>
              </a:rPr>
              <a:t>Неправомерное применение льготы, установленной п.6 ст.376 НК РФ в целях налогообложения налогом на имущество организаций</a:t>
            </a:r>
            <a:endParaRPr lang="ru-RU" sz="1100" b="1" u="sng" dirty="0">
              <a:solidFill>
                <a:srgbClr val="1F497D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500241" y="3459141"/>
            <a:ext cx="3816423" cy="74809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2354" tIns="51176" rIns="102354" bIns="51176" anchor="ctr"/>
          <a:lstStyle/>
          <a:p>
            <a:pPr algn="just" defTabSz="1023544">
              <a:defRPr/>
            </a:pPr>
            <a:r>
              <a:rPr lang="ru-RU" sz="1100" b="1" dirty="0">
                <a:solidFill>
                  <a:srgbClr val="1F497D"/>
                </a:solidFill>
              </a:rPr>
              <a:t>Неправильное определение амортизационной группы и срока полезного использования трансформаторов в целях налогообложения налогом на имущество и налогом на прибыль организаций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9424486" y="2504476"/>
            <a:ext cx="834464" cy="86477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2354" tIns="51176" rIns="102354" bIns="51176" anchor="ctr"/>
          <a:lstStyle/>
          <a:p>
            <a:pPr algn="ctr" defTabSz="1023544">
              <a:defRPr/>
            </a:pPr>
            <a:r>
              <a:rPr lang="ru-RU" sz="2400" b="1" dirty="0">
                <a:solidFill>
                  <a:srgbClr val="1F497D"/>
                </a:solidFill>
              </a:rPr>
              <a:t>53.6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9441632" y="3468216"/>
            <a:ext cx="813830" cy="7399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2354" tIns="51176" rIns="102354" bIns="51176" anchor="ctr"/>
          <a:lstStyle/>
          <a:p>
            <a:pPr algn="ctr" defTabSz="1023544">
              <a:defRPr/>
            </a:pPr>
            <a:r>
              <a:rPr lang="ru-RU" sz="2400" b="1" dirty="0">
                <a:solidFill>
                  <a:srgbClr val="4F81BD">
                    <a:lumMod val="50000"/>
                  </a:srgbClr>
                </a:solidFill>
                <a:ea typeface="+mj-ea"/>
                <a:cs typeface="+mj-cs"/>
              </a:rPr>
              <a:t>0.6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506423" y="4253550"/>
            <a:ext cx="3816423" cy="57341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2354" tIns="51176" rIns="102354" bIns="51176" anchor="ctr"/>
          <a:lstStyle/>
          <a:p>
            <a:pPr algn="just" defTabSz="1023544">
              <a:defRPr/>
            </a:pPr>
            <a:r>
              <a:rPr lang="ru-RU" sz="1100" b="1" dirty="0">
                <a:solidFill>
                  <a:srgbClr val="1F497D"/>
                </a:solidFill>
              </a:rPr>
              <a:t>Отнесение объектов ОС в 7 амортизационную группу вместо 10, занижение налоговой базы по налогу на имущество и налогу на прибыль организаций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500241" y="4870276"/>
            <a:ext cx="3816423" cy="74809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2354" tIns="51176" rIns="102354" bIns="51176" anchor="ctr"/>
          <a:lstStyle/>
          <a:p>
            <a:pPr algn="just" defTabSz="1023544">
              <a:defRPr/>
            </a:pPr>
            <a:r>
              <a:rPr lang="ru-RU" sz="1100" b="1" dirty="0">
                <a:solidFill>
                  <a:srgbClr val="1F497D"/>
                </a:solidFill>
              </a:rPr>
              <a:t>Ненадлежащие исполнение обязанности налогового агента при выплате дивидендов иностранной компании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9424486" y="4253550"/>
            <a:ext cx="834464" cy="57341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2354" tIns="51176" rIns="102354" bIns="51176" anchor="ctr"/>
          <a:lstStyle/>
          <a:p>
            <a:pPr algn="ctr" defTabSz="1023544">
              <a:defRPr/>
            </a:pPr>
            <a:r>
              <a:rPr lang="ru-RU" sz="2400" b="1" dirty="0">
                <a:solidFill>
                  <a:srgbClr val="1F497D"/>
                </a:solidFill>
              </a:rPr>
              <a:t>12.3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9432106" y="4874471"/>
            <a:ext cx="813830" cy="7399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2354" tIns="51176" rIns="102354" bIns="51176" anchor="ctr"/>
          <a:lstStyle/>
          <a:p>
            <a:pPr algn="ctr" defTabSz="1023544">
              <a:defRPr/>
            </a:pPr>
            <a:r>
              <a:rPr lang="ru-RU" sz="2400" b="1" dirty="0">
                <a:solidFill>
                  <a:srgbClr val="4F81BD">
                    <a:lumMod val="50000"/>
                  </a:srgbClr>
                </a:solidFill>
                <a:ea typeface="+mj-ea"/>
                <a:cs typeface="+mj-cs"/>
              </a:rPr>
              <a:t>1.5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490716" y="5677226"/>
            <a:ext cx="3816423" cy="8397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2354" tIns="51176" rIns="102354" bIns="51176" anchor="ctr"/>
          <a:lstStyle/>
          <a:p>
            <a:pPr algn="just" defTabSz="1023544">
              <a:defRPr/>
            </a:pPr>
            <a:r>
              <a:rPr lang="ru-RU" sz="1100" b="1" dirty="0">
                <a:solidFill>
                  <a:srgbClr val="1F497D"/>
                </a:solidFill>
              </a:rPr>
              <a:t>Неверное определение количества полезного ископаемого (нефть), без учета потерь при ответственном хранении для целей налогообложения НДПИ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9422582" y="5681417"/>
            <a:ext cx="813830" cy="7399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2354" tIns="51176" rIns="102354" bIns="51176" anchor="ctr"/>
          <a:lstStyle/>
          <a:p>
            <a:pPr algn="ctr" defTabSz="1023544">
              <a:defRPr/>
            </a:pPr>
            <a:r>
              <a:rPr lang="ru-RU" sz="2400" b="1" dirty="0">
                <a:solidFill>
                  <a:srgbClr val="4F81BD">
                    <a:lumMod val="50000"/>
                  </a:srgbClr>
                </a:solidFill>
                <a:ea typeface="+mj-ea"/>
                <a:cs typeface="+mj-cs"/>
              </a:rPr>
              <a:t>0.5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467483" y="6143353"/>
            <a:ext cx="3952909" cy="55605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2354" tIns="51176" rIns="102354" bIns="51176" anchor="ctr"/>
          <a:lstStyle/>
          <a:p>
            <a:pPr algn="just" defTabSz="1023544">
              <a:defRPr/>
            </a:pPr>
            <a:r>
              <a:rPr lang="ru-RU" sz="1100" b="1" dirty="0">
                <a:solidFill>
                  <a:srgbClr val="4F81BD">
                    <a:lumMod val="50000"/>
                  </a:srgbClr>
                </a:solidFill>
                <a:ea typeface="+mj-ea"/>
                <a:cs typeface="+mj-cs"/>
              </a:rPr>
              <a:t>Порядок определения ставки налога на прибыль в отношении дивидендов, выплаченных российской организацией иностранной организации 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4498372" y="6166225"/>
            <a:ext cx="842129" cy="53400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2354" tIns="51176" rIns="102354" bIns="51176" anchor="ctr"/>
          <a:lstStyle/>
          <a:p>
            <a:pPr algn="ctr" defTabSz="1023544">
              <a:defRPr/>
            </a:pPr>
            <a:r>
              <a:rPr lang="ru-RU" b="1" dirty="0">
                <a:solidFill>
                  <a:srgbClr val="4F81BD">
                    <a:lumMod val="50000"/>
                  </a:srgbClr>
                </a:solidFill>
                <a:ea typeface="+mj-ea"/>
                <a:cs typeface="+mj-cs"/>
              </a:rPr>
              <a:t>52.2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467484" y="6700236"/>
            <a:ext cx="3952912" cy="74084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2354" tIns="51176" rIns="102354" bIns="51176" anchor="ctr"/>
          <a:lstStyle/>
          <a:p>
            <a:pPr algn="just" defTabSz="1023544">
              <a:defRPr/>
            </a:pPr>
            <a:r>
              <a:rPr lang="ru-RU" sz="1100" b="1" dirty="0">
                <a:solidFill>
                  <a:srgbClr val="4F81BD">
                    <a:lumMod val="50000"/>
                  </a:srgbClr>
                </a:solidFill>
                <a:ea typeface="+mj-ea"/>
                <a:cs typeface="+mj-cs"/>
              </a:rPr>
              <a:t>Признание расходов в виде уплаченных разовых платежей за право пользования недрами по лицензии, полученной без проведения аукциона (конкурса) </a:t>
            </a:r>
            <a:r>
              <a:rPr lang="ru-RU" sz="1100" b="1" dirty="0">
                <a:solidFill>
                  <a:srgbClr val="4F81BD">
                    <a:lumMod val="50000"/>
                  </a:srgbClr>
                </a:solidFill>
              </a:rPr>
              <a:t>при исчислении налога на прибыль организаций</a:t>
            </a:r>
            <a:r>
              <a:rPr lang="ru-RU" sz="1100" b="1" dirty="0">
                <a:solidFill>
                  <a:srgbClr val="4F81BD">
                    <a:lumMod val="50000"/>
                  </a:srgbClr>
                </a:solidFill>
                <a:ea typeface="+mj-ea"/>
                <a:cs typeface="+mj-cs"/>
              </a:rPr>
              <a:t>.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4511287" y="6700231"/>
            <a:ext cx="842129" cy="74084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2354" tIns="51176" rIns="102354" bIns="51176" anchor="ctr"/>
          <a:lstStyle/>
          <a:p>
            <a:pPr algn="ctr" defTabSz="1023544">
              <a:defRPr/>
            </a:pPr>
            <a:r>
              <a:rPr lang="ru-RU" b="1" dirty="0">
                <a:solidFill>
                  <a:srgbClr val="4F81BD">
                    <a:lumMod val="50000"/>
                  </a:srgbClr>
                </a:solidFill>
                <a:ea typeface="+mj-ea"/>
                <a:cs typeface="+mj-cs"/>
              </a:rPr>
              <a:t>7.0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lnSpc>
                <a:spcPct val="100000"/>
              </a:lnSpc>
              <a:defRPr/>
            </a:pPr>
            <a:fld id="{155D7D8F-BA26-41CD-BF9A-C800A62360DE}" type="slidenum">
              <a:rPr lang="ru-RU" smtClean="0"/>
              <a:pPr>
                <a:lnSpc>
                  <a:spcPct val="100000"/>
                </a:lnSpc>
                <a:defRPr/>
              </a:pPr>
              <a:t>5</a:t>
            </a:fld>
            <a:endParaRPr lang="ru-RU" dirty="0"/>
          </a:p>
        </p:txBody>
      </p:sp>
      <p:sp>
        <p:nvSpPr>
          <p:cNvPr id="3" name="TextBox 28"/>
          <p:cNvSpPr txBox="1">
            <a:spLocks noChangeArrowheads="1"/>
          </p:cNvSpPr>
          <p:nvPr/>
        </p:nvSpPr>
        <p:spPr bwMode="auto">
          <a:xfrm>
            <a:off x="738188" y="562289"/>
            <a:ext cx="8510587" cy="1228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8940" tIns="59470" rIns="118940" bIns="59470" anchor="ctr">
            <a:spAutoFit/>
          </a:bodyPr>
          <a:lstStyle/>
          <a:p>
            <a:pPr defTabSz="1187715">
              <a:defRPr/>
            </a:pPr>
            <a:r>
              <a:rPr lang="ru-RU" sz="2400" b="1" cap="all" dirty="0">
                <a:solidFill>
                  <a:srgbClr val="005AA9"/>
                </a:solidFill>
                <a:latin typeface="+mj-lt"/>
                <a:ea typeface="+mj-ea"/>
                <a:cs typeface="Times New Roman" panose="02020603050405020304" pitchFamily="18" charset="0"/>
              </a:rPr>
              <a:t>Позиции Инспекции по налогу на прибыль организаций и налогу на имущество, отраженные в Мотивированных мнениях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86981" y="4860751"/>
            <a:ext cx="7980464" cy="211890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4287" tIns="52144" rIns="104287" bIns="52144" anchor="ctr"/>
          <a:lstStyle/>
          <a:p>
            <a:pPr algn="just" defTabSz="1041216">
              <a:defRPr/>
            </a:pPr>
            <a:r>
              <a:rPr lang="ru-RU" sz="1800" dirty="0">
                <a:latin typeface="Arial Narrow" pitchFamily="34" charset="0"/>
                <a:cs typeface="Times New Roman" panose="02020603050405020304" pitchFamily="18" charset="0"/>
              </a:rPr>
              <a:t>Налоговая база по налогу на имущество организаций уменьшается на сумму законченных капитальных вложений на строительство, реконструкцию и (или) модернизацию вводимых, реконструируемых и (или) модернизируемых судоходных гидротехнических сооружений, расположенных на внутренних водных путях Российской Федерации, портовых гидротехнических сооружений, сооружений инфраструктуры воздушного транспорта (за исключением системы централизованной заправки самолетов, космодрома), учтенных в балансовой стоимости данных объектов.</a:t>
            </a:r>
            <a:endParaRPr lang="ru-RU" sz="1800" b="1" dirty="0">
              <a:solidFill>
                <a:schemeClr val="accent1">
                  <a:lumMod val="50000"/>
                </a:schemeClr>
              </a:solidFill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43270" y="2069067"/>
            <a:ext cx="7996739" cy="142575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4287" tIns="52144" rIns="104287" bIns="52144" anchor="ctr">
            <a:normAutofit lnSpcReduction="10000"/>
          </a:bodyPr>
          <a:lstStyle/>
          <a:p>
            <a:pPr defTabSz="1041216">
              <a:defRPr/>
            </a:pPr>
            <a:r>
              <a:rPr lang="ru-RU" sz="1800" dirty="0">
                <a:latin typeface="Arial Narrow" pitchFamily="34" charset="0"/>
              </a:rPr>
              <a:t>Выплаты выходных пособий работникам при увольнении в связи с выходом на пенсию, предусмотренные Соглашением к коллективному договору, заключенному между работниками и Налогоплательщиком, могут быть учтены в составе расходов на оплату труда, уменьшающих налоговую базу по налогу на прибыль Налогоплательщика,  при условии соблюдения критериев статьи 252 НК РФ.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70439" y="3631636"/>
            <a:ext cx="7996741" cy="113564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4287" tIns="52144" rIns="104287" bIns="52144" anchor="ctr"/>
          <a:lstStyle/>
          <a:p>
            <a:pPr defTabSz="1041216">
              <a:defRPr/>
            </a:pPr>
            <a:r>
              <a:rPr lang="ru-RU" sz="1800" dirty="0">
                <a:latin typeface="Arial Narrow" pitchFamily="34" charset="0"/>
                <a:cs typeface="Times New Roman" panose="02020603050405020304" pitchFamily="18" charset="0"/>
              </a:rPr>
              <a:t>Расходы в виде разового платежа в размере, определенном Лицензией, признаются для целей налогообложения в составе стоимости Лицензии с месяца,  в котором произошла государственная регистрация Лицензии, и включаются в состав расходов равномерно в течение двух лет.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87488" y="3631637"/>
            <a:ext cx="498488" cy="115452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4287" tIns="52144" rIns="104287" bIns="52144" anchor="ctr"/>
          <a:lstStyle/>
          <a:p>
            <a:pPr algn="ctr" defTabSz="1042872" fontAlgn="auto"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  <a:ea typeface="+mj-ea"/>
                <a:cs typeface="+mj-cs"/>
              </a:rPr>
              <a:t>2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78061" y="2069068"/>
            <a:ext cx="498490" cy="142575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4287" tIns="52144" rIns="104287" bIns="52144" anchor="ctr"/>
          <a:lstStyle/>
          <a:p>
            <a:pPr algn="ctr" defTabSz="1042872" fontAlgn="auto"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  <a:ea typeface="+mj-ea"/>
                <a:cs typeface="+mj-cs"/>
              </a:rPr>
              <a:t>1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87488" y="4860752"/>
            <a:ext cx="498488" cy="211890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4287" tIns="52144" rIns="104287" bIns="52144" anchor="ctr">
            <a:normAutofit/>
          </a:bodyPr>
          <a:lstStyle/>
          <a:p>
            <a:pPr algn="ctr" defTabSz="1042872" fontAlgn="auto"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  <a:ea typeface="+mj-ea"/>
                <a:cs typeface="+mj-cs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lnSpc>
                <a:spcPct val="100000"/>
              </a:lnSpc>
              <a:defRPr/>
            </a:pPr>
            <a:fld id="{B5388314-8019-40A4-82BF-CCBEC0B5CE8D}" type="slidenum">
              <a:rPr lang="ru-RU" smtClean="0"/>
              <a:pPr>
                <a:lnSpc>
                  <a:spcPct val="100000"/>
                </a:lnSpc>
                <a:defRPr/>
              </a:pPr>
              <a:t>6</a:t>
            </a:fld>
            <a:endParaRPr lang="ru-RU" dirty="0"/>
          </a:p>
        </p:txBody>
      </p:sp>
      <p:sp>
        <p:nvSpPr>
          <p:cNvPr id="3" name="TextBox 28"/>
          <p:cNvSpPr txBox="1">
            <a:spLocks noChangeArrowheads="1"/>
          </p:cNvSpPr>
          <p:nvPr/>
        </p:nvSpPr>
        <p:spPr bwMode="auto">
          <a:xfrm>
            <a:off x="738188" y="746955"/>
            <a:ext cx="9001125" cy="858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8940" tIns="59470" rIns="118940" bIns="59470" anchor="ctr">
            <a:spAutoFit/>
          </a:bodyPr>
          <a:lstStyle/>
          <a:p>
            <a:pPr defTabSz="1187715">
              <a:defRPr/>
            </a:pPr>
            <a:r>
              <a:rPr lang="ru-RU" sz="2400" b="1" cap="all" dirty="0">
                <a:solidFill>
                  <a:srgbClr val="005AA9"/>
                </a:solidFill>
                <a:latin typeface="+mj-lt"/>
                <a:ea typeface="+mj-ea"/>
                <a:cs typeface="Times New Roman" panose="02020603050405020304" pitchFamily="18" charset="0"/>
              </a:rPr>
              <a:t>Позиции Инспекции по иным налогам, отраженные в Мотивированных мнениях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86482" y="4103761"/>
            <a:ext cx="8136904" cy="9001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4287" tIns="52144" rIns="104287" bIns="52144" anchor="ctr"/>
          <a:lstStyle/>
          <a:p>
            <a:pPr algn="just" defTabSz="1041216">
              <a:defRPr/>
            </a:pPr>
            <a:endParaRPr lang="ru-RU" sz="1800" dirty="0">
              <a:latin typeface="Arial Narrow" pitchFamily="34" charset="0"/>
            </a:endParaRPr>
          </a:p>
          <a:p>
            <a:pPr algn="just" defTabSz="1041216">
              <a:defRPr/>
            </a:pPr>
            <a:r>
              <a:rPr lang="ru-RU" sz="1800" dirty="0">
                <a:latin typeface="Arial Narrow" pitchFamily="34" charset="0"/>
              </a:rPr>
              <a:t>При определении налоговой базы по налогу на добычу полезных ископаемых по общеустановленной ставке необходимо учитывать потери при ответственном хранении нефти в резервуаре, возникшие после достижения нефти качества ГОСТ.</a:t>
            </a:r>
          </a:p>
          <a:p>
            <a:pPr algn="just" defTabSz="1041216">
              <a:defRPr/>
            </a:pPr>
            <a:endParaRPr lang="ru-RU" sz="1800" b="1" dirty="0">
              <a:solidFill>
                <a:schemeClr val="accent1">
                  <a:lumMod val="50000"/>
                </a:schemeClr>
              </a:solidFill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02285" y="5117891"/>
            <a:ext cx="8136904" cy="1800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4287" tIns="52144" rIns="104287" bIns="52144" anchor="ctr"/>
          <a:lstStyle/>
          <a:p>
            <a:pPr defTabSz="1041216">
              <a:defRPr/>
            </a:pPr>
            <a:r>
              <a:rPr lang="ru-RU" sz="1800" dirty="0">
                <a:latin typeface="Arial Narrow" pitchFamily="34" charset="0"/>
                <a:cs typeface="Times New Roman" panose="02020603050405020304" pitchFamily="18" charset="0"/>
              </a:rPr>
              <a:t>Выплаты, производимые при увольнении в связи с выходом на пенсию сотрудникам организации на основании Коллективного договора, освобождаются от обложения налогом на доходы физических лиц и страховыми взносами в части, не превышающей трёхкратный размер среднего месячного заработка или шестикратный размер среднего месячного заработка для работников, уволенных из организаций, расположенных в районах Крайнего Севера и приравненных к ним местностях.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84750" y="4103760"/>
            <a:ext cx="1008113" cy="88214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4287" tIns="52144" rIns="104287" bIns="52144" anchor="ctr"/>
          <a:lstStyle/>
          <a:p>
            <a:pPr algn="ctr" defTabSz="1042872" fontAlgn="auto">
              <a:spcAft>
                <a:spcPts val="0"/>
              </a:spcAft>
              <a:defRPr/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  <a:ea typeface="+mj-ea"/>
                <a:cs typeface="+mj-cs"/>
              </a:rPr>
              <a:t>НДПИ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2867" y="5117891"/>
            <a:ext cx="1008110" cy="1800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lIns="104287" tIns="52144" rIns="104287" bIns="52144" anchor="ctr">
            <a:normAutofit/>
          </a:bodyPr>
          <a:lstStyle/>
          <a:p>
            <a:pPr algn="ctr" defTabSz="1042872" fontAlgn="auto">
              <a:spcAft>
                <a:spcPts val="0"/>
              </a:spcAft>
              <a:defRPr/>
            </a:pPr>
            <a:r>
              <a:rPr lang="ru-RU" sz="1800" b="1" dirty="0">
                <a:solidFill>
                  <a:schemeClr val="accent1">
                    <a:lumMod val="50000"/>
                  </a:schemeClr>
                </a:solidFill>
                <a:latin typeface="Arial Narrow" pitchFamily="34" charset="0"/>
                <a:ea typeface="+mj-ea"/>
                <a:cs typeface="+mj-cs"/>
              </a:rPr>
              <a:t>НДФЛ</a:t>
            </a:r>
          </a:p>
        </p:txBody>
      </p:sp>
      <p:pic>
        <p:nvPicPr>
          <p:cNvPr id="35856" name="Рисунок 7" descr="http://tv29.ru/new/images/pict/2016_12_07_08_34_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3103" y="1758950"/>
            <a:ext cx="4411293" cy="23448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778" name="Text Box 5"/>
          <p:cNvSpPr txBox="1">
            <a:spLocks noChangeArrowheads="1"/>
          </p:cNvSpPr>
          <p:nvPr/>
        </p:nvSpPr>
        <p:spPr bwMode="auto">
          <a:xfrm>
            <a:off x="1178874" y="4965580"/>
            <a:ext cx="8504594" cy="87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539" tIns="51770" rIns="103539" bIns="51770">
            <a:spAutoFit/>
          </a:bodyPr>
          <a:lstStyle/>
          <a:p>
            <a:pPr algn="ctr" defTabSz="1043056" eaLnBrk="1" hangingPunct="1">
              <a:spcBef>
                <a:spcPct val="50000"/>
              </a:spcBef>
            </a:pPr>
            <a:r>
              <a:rPr lang="ru-RU" sz="5000" b="1" dirty="0">
                <a:solidFill>
                  <a:srgbClr val="005AAA"/>
                </a:solidFill>
              </a:rPr>
              <a:t>Спасибо за внимание!</a:t>
            </a:r>
          </a:p>
        </p:txBody>
      </p:sp>
      <p:pic>
        <p:nvPicPr>
          <p:cNvPr id="8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516" y="1417406"/>
            <a:ext cx="3279277" cy="3535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9321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26784</TotalTime>
  <Words>692</Words>
  <Application>Microsoft Office PowerPoint</Application>
  <PresentationFormat>Произвольный</PresentationFormat>
  <Paragraphs>66</Paragraphs>
  <Slides>7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Present_FNS2012_A4</vt:lpstr>
      <vt:lpstr>1_Present_FNS2012_A4</vt:lpstr>
      <vt:lpstr>Диаграмма Microsoft Excel</vt:lpstr>
      <vt:lpstr>Презентация PowerPoint</vt:lpstr>
      <vt:lpstr>Мотивированное мнение налогового органа  при проведении налогового мониторинга</vt:lpstr>
      <vt:lpstr>Презентация PowerPoint</vt:lpstr>
      <vt:lpstr>Мотивированные мнения, вынесенные в рамках налогового мониторинга с 01.01.2017 года, млн. рублей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</dc:title>
  <dc:creator>Качалин С.С.</dc:creator>
  <cp:keywords>МИ ФНС России по КН2</cp:keywords>
  <cp:lastModifiedBy>Надбитова Татьяна Борисовна</cp:lastModifiedBy>
  <cp:revision>1945</cp:revision>
  <cp:lastPrinted>2019-09-12T13:16:57Z</cp:lastPrinted>
  <dcterms:created xsi:type="dcterms:W3CDTF">2013-04-16T12:12:16Z</dcterms:created>
  <dcterms:modified xsi:type="dcterms:W3CDTF">2019-09-12T15:23:25Z</dcterms:modified>
</cp:coreProperties>
</file>